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9" r:id="rId5"/>
    <p:sldId id="268" r:id="rId6"/>
    <p:sldId id="293" r:id="rId7"/>
    <p:sldId id="294" r:id="rId8"/>
    <p:sldId id="295" r:id="rId9"/>
    <p:sldId id="266" r:id="rId10"/>
    <p:sldId id="262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94" autoAdjust="0"/>
  </p:normalViewPr>
  <p:slideViewPr>
    <p:cSldViewPr snapToGrid="0">
      <p:cViewPr>
        <p:scale>
          <a:sx n="75" d="100"/>
          <a:sy n="75" d="100"/>
        </p:scale>
        <p:origin x="-71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B88A17-8FFD-47C7-BBEB-680E6FB8FC56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8324-DD3D-4F0C-A110-C69C3C48FBD3}" type="datetime1">
              <a:rPr lang="ru-RU" smtClean="0"/>
              <a:pPr/>
              <a:t>14.06.2024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DA344-5FA2-43F7-9D95-CA56C82B080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9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7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4AAEB19-4B49-2801-9B15-7682CDF04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D23C3EC-28B3-4644-8BE5-3288734B4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C45A11E-9896-BD8B-8CC6-A79C124D8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386022B-53D6-6CE0-2093-873FC64A5D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BD4BD8F-684C-A145-3376-9E69B0E5B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6E7C1DA9-2A25-EE21-085B-8857DC1AD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F236BB3-E567-A8A9-5EC2-BCEF79CFC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D4A87C9F-C765-C63C-951E-70721DDAC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74425665-0C9C-3899-9DB9-ED05D91E2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=""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ADA34-82FD-4BF1-AEA8-F535C18F9BCC}" type="datetime1">
              <a:rPr lang="ru-RU" noProof="0" smtClean="0"/>
              <a:t>14.06.2024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949C8ABD-000F-7A94-A7B0-9589F4FEF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DC3A554-E5A9-B3CB-913D-45DBFBA79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E3A8DF3-F55A-2494-C55D-8FB94BBC6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79DC86E-6F8A-B036-5CB2-AA8A79837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B9E0C03-C633-9356-4E28-678BAB7AE0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0C8A4F7-6C4C-719B-298F-3B81223D1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E7E5D8B-D6BC-19AE-C0C9-249A556170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B5977-0A28-4AB9-98DC-E6F33870A0AF}" type="datetime1">
              <a:rPr lang="ru-RU" noProof="0" smtClean="0"/>
              <a:t>14.06.2024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7588714-FE55-FCEF-78C2-2A4D11ECD7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AF6BF02-4CD8-261B-BE58-05677EB947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1AF1F17-7A1F-BCA2-15C0-417928B4E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FF0ADE0B-D150-E72B-EE9A-E5EFDBC6F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BBCDD5A-A3C4-DF4F-74AD-CAF0F465B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9430AE4-C878-DFAB-EDA5-36B97176D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F61487B2-0348-2FFC-03FB-6508B6FD3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=""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261BD0-E7BF-49DD-9A22-152A48698AC6}" type="datetime1">
              <a:rPr lang="ru-RU" noProof="0" smtClean="0"/>
              <a:t>14.06.2024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1843C0D-8C0B-0B3C-7014-7B7217C008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7B715CF-E60F-DDAE-369E-BCC2CE4FF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BD8F5F-4228-6BB9-5EA6-5535908982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F721F95-97C0-7151-B9F6-C088CEA1A7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E1BBEEFE-AE8A-8083-54B6-DBE9BC0E9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64FF31D-04D7-B1F4-53B1-AA4170602E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9F040EF-92FF-AEA1-BBA6-A4B739E11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CA59A84-C321-FDF9-555F-1FB322EBB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 rtlCol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D3A09-8B2A-4EA5-ABC6-B2E051E1EA02}" type="datetime1">
              <a:rPr lang="ru-RU" noProof="0" smtClean="0"/>
              <a:t>14.06.2024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C6EC6AF9-CC07-5258-9160-8C6391530C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BC6DCCE-3025-75FB-9405-8D51DCD63D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516CCC3-736F-49AC-F079-9A090DAA81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3BF578A-ADDB-6713-E5AD-0FF27EDC2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83CF0EA4-D201-44E7-3558-D05CB4233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681E18B-2347-8DB6-2A7F-3EAC100A41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sz="4400"/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6CBD635-4863-B127-5668-D2C7DA8CDE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1629720-DD91-8012-686D-AABA439870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0">
            <a:extLst>
              <a:ext uri="{FF2B5EF4-FFF2-40B4-BE49-F238E27FC236}">
                <a16:creationId xmlns="" xmlns:a16="http://schemas.microsoft.com/office/drawing/2014/main" id="{C4293765-78A6-5206-26C2-E8817B283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n>
                <a:noFill/>
              </a:ln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B4E351F-7451-86A3-5271-0D00B9EFA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A860223-A40E-30ED-6832-0825A930B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0B6907E-F17B-783E-D454-DFC62D097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6B12211-7E94-9534-6F2D-2AFD2EBE36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36580245-E985-EC3F-9385-D0F517F0C1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B75A82A3-E3DF-978F-4BD7-10E0F1075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9EDC40AE-D1CB-7535-22E2-E6D910FB82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59E49FCE-658C-FF5A-6405-3D10F1AC1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903C516-D418-5E3E-1E4E-1DF846433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7BF5B15-0E8A-A82C-6E9C-FCF3FBAAD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54B33CA-9490-C8E1-FE4F-06367AF29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586824F-3198-FE44-5A4A-70312048DA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058CD71-6E97-B6A9-11B6-867ED408D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E9FDAA6-BDE8-D6C3-17CD-F87BFB54F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972B9-D29C-4410-9572-A3CF43EFF749}" type="datetime1">
              <a:rPr lang="ru-RU" noProof="0" smtClean="0"/>
              <a:t>14.06.2024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DD9208B-0FD2-A7E3-5202-0F18392AE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04010E2-9C6F-C582-1E3A-F5D43D0FF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3D2B8AF-94DE-C211-EAE7-0971C111B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247A2AC-F284-077E-9A14-EB7D1DE62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0E91F1F-5151-2442-2B89-CE0AB1178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3FBD82AC-3C5B-819E-E0FF-157D74B84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7F299648-2E6E-FA0D-85E4-8884BE34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0F14A-E99F-4269-9F1E-1866BA5B80FE}" type="datetime1">
              <a:rPr lang="ru-RU" noProof="0" smtClean="0"/>
              <a:t>14.06.2024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700B3A65-BB60-F2B4-4CF4-19A7C53F18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F1DB8D5-B954-BFC9-C8D8-F0491CCBE2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507D69F-27D7-2C68-A17D-3F1399C8BE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90398-C035-4147-AA8E-E91FCBDCC4C1}" type="datetime1">
              <a:rPr lang="ru-RU" noProof="0" smtClean="0"/>
              <a:t>14.06.2024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954AD8BA-12A1-40A0-B5A6-C36392043198}" type="datetime1">
              <a:rPr lang="ru-RU" noProof="0" smtClean="0"/>
              <a:t>14.06.2024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9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1" kern="1200" cap="all" baseline="0">
          <a:solidFill>
            <a:schemeClr val="accent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Zpp-gukovo@donland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ru-RU" sz="2800" dirty="0"/>
              <a:t>Деятельность муниципального образования «Город </a:t>
            </a:r>
            <a:r>
              <a:rPr lang="ru-RU" sz="2800" dirty="0" smtClean="0"/>
              <a:t>Гуково» </a:t>
            </a:r>
            <a:r>
              <a:rPr lang="ru-RU" sz="2800" dirty="0"/>
              <a:t>в сфере защиты прав потребителей, осуществляемая в период с </a:t>
            </a:r>
            <a:r>
              <a:rPr lang="ru-RU" sz="2800" dirty="0" smtClean="0"/>
              <a:t>09.01.2023 </a:t>
            </a:r>
            <a:r>
              <a:rPr lang="ru-RU" sz="2800" dirty="0"/>
              <a:t>г. по </a:t>
            </a:r>
            <a:r>
              <a:rPr lang="ru-RU" sz="2800" dirty="0" smtClean="0"/>
              <a:t>29.12.2023 </a:t>
            </a:r>
            <a:r>
              <a:rPr lang="ru-RU" sz="2800" dirty="0"/>
              <a:t>г. </a:t>
            </a:r>
            <a:endParaRPr lang="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Вид на город с небоскребами">
            <a:extLst>
              <a:ext uri="{FF2B5EF4-FFF2-40B4-BE49-F238E27FC236}">
                <a16:creationId xmlns=""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Autofit/>
          </a:bodyPr>
          <a:lstStyle/>
          <a:p>
            <a:pPr algn="ctr" rtl="0"/>
            <a:r>
              <a:rPr lang="ru" sz="2800" dirty="0" smtClean="0"/>
              <a:t>Работа сектора торговли и защиты прав потребителей экономического отдела Администрации города Гуково в 2023 г. (в цифрах):</a:t>
            </a:r>
            <a:endParaRPr lang="ru" sz="2800" dirty="0"/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 rtl="0"/>
            <a:r>
              <a:rPr lang="ru" sz="2800" dirty="0" smtClean="0"/>
              <a:t>Защиту прав потребителей в городе Гуково осуществляет 4 специалиста</a:t>
            </a:r>
            <a:endParaRPr lang="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246642230"/>
              </p:ext>
            </p:extLst>
          </p:nvPr>
        </p:nvGraphicFramePr>
        <p:xfrm>
          <a:off x="4159250" y="1828799"/>
          <a:ext cx="6534150" cy="4175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67075"/>
                <a:gridCol w="3267075"/>
              </a:tblGrid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Дано консультаций всего: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541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в сфере: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торговли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362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общепита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бытовки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транспорта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связи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ЖКХ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Медицинских</a:t>
                      </a:r>
                      <a:r>
                        <a:rPr lang="ru-RU" sz="1400" baseline="0" dirty="0" smtClean="0"/>
                        <a:t>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финансов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</a:t>
                      </a:r>
                      <a:endParaRPr lang="ru-RU" sz="1400" dirty="0"/>
                    </a:p>
                  </a:txBody>
                  <a:tcPr/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Составлено претензий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929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Количество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составленных исков для потребителей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082675"/>
          </a:xfrm>
          <a:noFill/>
        </p:spPr>
        <p:txBody>
          <a:bodyPr rtlCol="0"/>
          <a:lstStyle/>
          <a:p>
            <a:pPr algn="ctr"/>
            <a:r>
              <a:rPr lang="ru" sz="2800" dirty="0" smtClean="0"/>
              <a:t>Весело и познавательно проводим всемирный день защиты прав потребителей</a:t>
            </a:r>
            <a:endParaRPr lang="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765300"/>
            <a:ext cx="5781261" cy="4358005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" pitchFamily="34" charset="0"/>
              </a:rPr>
              <a:t>     </a:t>
            </a:r>
            <a:r>
              <a:rPr lang="ru-RU" sz="1600" dirty="0">
                <a:latin typeface="Franklin Gothic Medium" pitchFamily="34" charset="0"/>
              </a:rPr>
              <a:t>15 марта 2024 года под девизом «Справедливый и ответственный искусственный интеллект для потребителей», сектором торговли и защиты прав потребителей экономического отдела проведен цикл мероприятий по повышению правовой грамотности населения в сфере защиты прав потребителей.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Franklin Gothic Medium" pitchFamily="34" charset="0"/>
              </a:rPr>
              <a:t>Для студенческой и школьной молодежи проведены классные часы </a:t>
            </a:r>
            <a:r>
              <a:rPr lang="ru-RU" sz="1600" dirty="0" smtClean="0">
                <a:latin typeface="Franklin Gothic Medium" pitchFamily="34" charset="0"/>
              </a:rPr>
              <a:t>по вопросам </a:t>
            </a:r>
            <a:r>
              <a:rPr lang="ru-RU" sz="1600" dirty="0">
                <a:latin typeface="Franklin Gothic Medium" pitchFamily="34" charset="0"/>
              </a:rPr>
              <a:t>защиты прав потребителей под девизом: «Справедливый и ответственный искусственный интеллект для потребителей», также представлена презентация, где наглядно показано, какие действия направлены на осуществление комплексного подхода к обеспечению эффективной защиты прав российских потребителей от рисков, связанных с использованием платформ, управляемых искусственным интеллектом.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Franklin Gothic Medium" pitchFamily="34" charset="0"/>
              </a:rPr>
              <a:t>В конце мероприятия всем классам и группам вручены книжки </a:t>
            </a:r>
            <a:r>
              <a:rPr lang="ru-RU" sz="1600" dirty="0" smtClean="0">
                <a:latin typeface="Franklin Gothic Medium" pitchFamily="34" charset="0"/>
              </a:rPr>
              <a:t>Закона РФ </a:t>
            </a:r>
            <a:r>
              <a:rPr lang="ru-RU" sz="1600" dirty="0">
                <a:latin typeface="Franklin Gothic Medium" pitchFamily="34" charset="0"/>
              </a:rPr>
              <a:t>«О защите прав потребителей», чтобы каждый учащийся смог </a:t>
            </a:r>
            <a:r>
              <a:rPr lang="ru-RU" sz="1600" dirty="0" smtClean="0">
                <a:latin typeface="Franklin Gothic Medium" pitchFamily="34" charset="0"/>
              </a:rPr>
              <a:t>подробно ознакомиться </a:t>
            </a:r>
            <a:r>
              <a:rPr lang="ru-RU" sz="1600" dirty="0">
                <a:latin typeface="Franklin Gothic Medium" pitchFamily="34" charset="0"/>
              </a:rPr>
              <a:t>с правовыми нормами.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r="24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015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  <a:noFill/>
        </p:spPr>
        <p:txBody>
          <a:bodyPr rtlCol="0"/>
          <a:lstStyle/>
          <a:p>
            <a:pPr algn="ctr"/>
            <a:r>
              <a:rPr lang="ru-RU" sz="2800" b="1" i="0" dirty="0" smtClean="0"/>
              <a:t>Информирование населения об их правах</a:t>
            </a:r>
            <a:endParaRPr lang="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5781261" cy="4067492"/>
          </a:xfrm>
          <a:noFill/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ru-RU" sz="2400" dirty="0">
                <a:latin typeface="+mj-lt"/>
              </a:rPr>
              <a:t>Ежегодно проводится анкетирование жителей города Гуково с целью выявления уровня знаний правовой грамотности в сфере защиты прав потребителей у населения города Гуково.</a:t>
            </a:r>
          </a:p>
          <a:p>
            <a:pPr algn="just"/>
            <a:r>
              <a:rPr lang="ru-RU" sz="2400" dirty="0">
                <a:latin typeface="+mj-lt"/>
              </a:rPr>
              <a:t>Специалисты сектора торговли и защиты прав потребителей экономического отдела регулярно проводят раздачу информационных памяток и инструкций для населения, с целью повышения их уровня правовой грамотности.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r="5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927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  <a:noFill/>
        </p:spPr>
        <p:txBody>
          <a:bodyPr rtlCol="0"/>
          <a:lstStyle/>
          <a:p>
            <a:pPr algn="ctr"/>
            <a:r>
              <a:rPr lang="ru-RU" sz="2800" b="1" i="0" dirty="0" smtClean="0"/>
              <a:t>Конкурс для юных потребителей</a:t>
            </a:r>
            <a:endParaRPr lang="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5781261" cy="4067492"/>
          </a:xfrm>
          <a:noFill/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ru-RU" sz="2400" dirty="0" smtClean="0">
                <a:latin typeface="Book Antiqua" pitchFamily="18" charset="0"/>
              </a:rPr>
              <a:t>        Наши </a:t>
            </a:r>
            <a:r>
              <a:rPr lang="ru-RU" sz="2400" dirty="0">
                <a:latin typeface="Book Antiqua" pitchFamily="18" charset="0"/>
              </a:rPr>
              <a:t>юные потребители из школ и детских садов в ноябре 2023 года приняли участие в конкурсе по защите прав потребителей. 7 рисунков были направлены для участия в Департамент потребительского рынка Ростовской области, а остальные работы украсили стенд в Администрации города Гуково.</a:t>
            </a:r>
          </a:p>
          <a:p>
            <a:pPr algn="just"/>
            <a:r>
              <a:rPr lang="ru-RU" sz="2400" dirty="0" smtClean="0">
                <a:latin typeface="Book Antiqua" pitchFamily="18" charset="0"/>
              </a:rPr>
              <a:t>        Всем </a:t>
            </a:r>
            <a:r>
              <a:rPr lang="ru-RU" sz="2400" dirty="0">
                <a:latin typeface="Book Antiqua" pitchFamily="18" charset="0"/>
              </a:rPr>
              <a:t>юным участникам главой Администрации города Гуково Е.А. Гриненко были вручены приятные подарки и сувениры. 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r="24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041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/>
          <a:p>
            <a:pPr algn="ctr" rtl="0"/>
            <a:r>
              <a:rPr lang="ru-RU" dirty="0" smtClean="0"/>
              <a:t>З</a:t>
            </a:r>
            <a:r>
              <a:rPr lang="ru" dirty="0" smtClean="0"/>
              <a:t>а защитой своих прав вы можете обратиться:</a:t>
            </a:r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87669"/>
            <a:ext cx="4571999" cy="429767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u="sng" dirty="0" smtClean="0"/>
              <a:t>Сектор торговли и защиты прав потребителей экономического отдела Администрации города Гуково</a:t>
            </a:r>
          </a:p>
          <a:p>
            <a:r>
              <a:rPr lang="ru-RU" dirty="0" smtClean="0"/>
              <a:t>Адрес</a:t>
            </a:r>
            <a:r>
              <a:rPr lang="ru-RU" dirty="0"/>
              <a:t>: ул. Карла Маркса 100 (Администрация города Гуково) кабинет №10</a:t>
            </a:r>
          </a:p>
          <a:p>
            <a:r>
              <a:rPr lang="ru-RU" dirty="0"/>
              <a:t>Телефон: </a:t>
            </a:r>
            <a:r>
              <a:rPr lang="ru-RU" dirty="0" smtClean="0"/>
              <a:t>(86361</a:t>
            </a:r>
            <a:r>
              <a:rPr lang="ru-RU" dirty="0"/>
              <a:t>) </a:t>
            </a:r>
            <a:r>
              <a:rPr lang="ru-RU" dirty="0" smtClean="0"/>
              <a:t>5-21-81, 5-21-84</a:t>
            </a:r>
            <a:endParaRPr lang="ru-RU" dirty="0"/>
          </a:p>
          <a:p>
            <a:r>
              <a:rPr lang="ru-RU" dirty="0"/>
              <a:t>График приема граждан:</a:t>
            </a:r>
          </a:p>
          <a:p>
            <a:r>
              <a:rPr lang="ru-RU" dirty="0"/>
              <a:t>Вторник, четверг с 09:30 до 17:30 (перерыв с 13:00 до 13:45)</a:t>
            </a:r>
          </a:p>
          <a:p>
            <a:r>
              <a:rPr lang="ru-RU" dirty="0"/>
              <a:t>Выходные дни: суббота, воскресенье, нерабочие праздничные дни»</a:t>
            </a:r>
          </a:p>
          <a:p>
            <a:pPr lvl="1" rtl="0"/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0" y="1987670"/>
            <a:ext cx="5829301" cy="4297680"/>
          </a:xfrm>
          <a:noFill/>
        </p:spPr>
        <p:txBody>
          <a:bodyPr rtlCol="0">
            <a:normAutofit fontScale="92500" lnSpcReduction="20000"/>
          </a:bodyPr>
          <a:lstStyle/>
          <a:p>
            <a:r>
              <a:rPr lang="ru-RU" b="1" dirty="0"/>
              <a:t>«Горячая линия» Департамента потребительского рынка Ростовской области: (863) 240-26-44</a:t>
            </a:r>
            <a:endParaRPr lang="ru-RU" dirty="0"/>
          </a:p>
          <a:p>
            <a:r>
              <a:rPr lang="ru-RU" dirty="0"/>
              <a:t>- по приему информации о нарушениях Федерального закона от 03.07.2016 № 273-ФЗ «О внесении изменений в Федеральный закон «Об основах государственного регулирования торговой деятельности в Российской Федерации» и Кодекс Российской Федерации об административных правонарушениях», по вопросам ценообразования на социально значимые продукты питания;</a:t>
            </a:r>
          </a:p>
          <a:p>
            <a:r>
              <a:rPr lang="ru-RU" b="1" dirty="0"/>
              <a:t>«Горячая линия» (961) 301-0-103 - </a:t>
            </a:r>
            <a:r>
              <a:rPr lang="ru-RU" dirty="0"/>
              <a:t>по вопросам защиты прав потребителей в Ростовской области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«Горячая линия» </a:t>
            </a:r>
            <a:r>
              <a:rPr lang="ru-RU" b="1" dirty="0" err="1"/>
              <a:t>Роспотребнадзор</a:t>
            </a:r>
            <a:r>
              <a:rPr lang="ru-RU" b="1" dirty="0"/>
              <a:t>: (800) 100-74-17</a:t>
            </a:r>
            <a:endParaRPr lang="ru-RU" dirty="0"/>
          </a:p>
          <a:p>
            <a:r>
              <a:rPr lang="ru-RU" dirty="0"/>
              <a:t>Управление Федеральной службы по надзору в сфере защиты прав потребителей и благополучия человека по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5" descr="Крупный план на мост с проводами">
            <a:extLst>
              <a:ext uri="{FF2B5EF4-FFF2-40B4-BE49-F238E27FC236}">
                <a16:creationId xmlns=""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3810" y="0"/>
            <a:ext cx="7816995" cy="6858000"/>
          </a:xfr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/>
          <a:lstStyle/>
          <a:p>
            <a:pPr algn="ctr" rtl="0"/>
            <a:r>
              <a:rPr lang="ru" dirty="0" smtClean="0"/>
              <a:t>СПАСИБО за внимание!</a:t>
            </a:r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92" y="4373217"/>
            <a:ext cx="4902843" cy="1753221"/>
          </a:xfrm>
          <a:noFill/>
        </p:spPr>
        <p:txBody>
          <a:bodyPr rtlCol="0" anchor="t">
            <a:normAutofit fontScale="92500" lnSpcReduction="10000"/>
          </a:bodyPr>
          <a:lstStyle/>
          <a:p>
            <a:pPr rtl="0"/>
            <a:r>
              <a:rPr lang="ru" dirty="0" smtClean="0"/>
              <a:t>Сектор торговли и защиты прав потребителей экономического отдела Администрации города Гуково</a:t>
            </a:r>
          </a:p>
          <a:p>
            <a:pPr rtl="0"/>
            <a:r>
              <a:rPr lang="ru" dirty="0" smtClean="0"/>
              <a:t>(86361)5-21-81</a:t>
            </a:r>
          </a:p>
          <a:p>
            <a:r>
              <a:rPr lang="ru-RU" u="sng" dirty="0">
                <a:hlinkClick r:id="rId4"/>
              </a:rPr>
              <a:t>Zpp-gukovo@donland.ru</a:t>
            </a:r>
            <a:endParaRPr lang="ru-RU" dirty="0"/>
          </a:p>
          <a:p>
            <a:r>
              <a:rPr lang="en-US" dirty="0"/>
              <a:t>https</a:t>
            </a:r>
            <a:r>
              <a:rPr lang="en-US"/>
              <a:t>://</a:t>
            </a:r>
            <a:r>
              <a:rPr lang="en-US" smtClean="0"/>
              <a:t>gukovo.donland.ru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43">
      <a:dk1>
        <a:srgbClr val="000000"/>
      </a:dk1>
      <a:lt1>
        <a:srgbClr val="FFFFFF"/>
      </a:lt1>
      <a:dk2>
        <a:srgbClr val="EFEBEB"/>
      </a:dk2>
      <a:lt2>
        <a:srgbClr val="E8E8E8"/>
      </a:lt2>
      <a:accent1>
        <a:srgbClr val="001D2E"/>
      </a:accent1>
      <a:accent2>
        <a:srgbClr val="145766"/>
      </a:accent2>
      <a:accent3>
        <a:srgbClr val="B99B9F"/>
      </a:accent3>
      <a:accent4>
        <a:srgbClr val="A47930"/>
      </a:accent4>
      <a:accent5>
        <a:srgbClr val="0C577C"/>
      </a:accent5>
      <a:accent6>
        <a:srgbClr val="CC836D"/>
      </a:accent6>
      <a:hlink>
        <a:srgbClr val="467886"/>
      </a:hlink>
      <a:folHlink>
        <a:srgbClr val="96607D"/>
      </a:folHlink>
    </a:clrScheme>
    <a:fontScheme name="Custom 98">
      <a:majorFont>
        <a:latin typeface="Walbaum Display Light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ngle lines design_Win32_SL_V15" id="{7EDC6EF7-8AD3-4A22-B09A-9C2D96F216F8}" vid="{B0E828C9-6219-42BF-B63C-156B68E5CC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83731-47E9-4F14-86D1-57C1EA2672A1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846AD4-435D-4592-8088-FE2831A3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Произвольный</PresentationFormat>
  <Paragraphs>63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AngleLinesVTI</vt:lpstr>
      <vt:lpstr>Деятельность муниципального образования «Город Гуково» в сфере защиты прав потребителей, осуществляемая в период с 09.01.2023 г. по 29.12.2023 г. </vt:lpstr>
      <vt:lpstr>Работа сектора торговли и защиты прав потребителей экономического отдела Администрации города Гуково в 2023 г. (в цифрах):</vt:lpstr>
      <vt:lpstr>Весело и познавательно проводим всемирный день защиты прав потребителей</vt:lpstr>
      <vt:lpstr>Информирование населения об их правах</vt:lpstr>
      <vt:lpstr>Конкурс для юных потребителей</vt:lpstr>
      <vt:lpstr>За защитой своих прав вы можете обратиться: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2023-12-10T21:10:30Z</dcterms:created>
  <dcterms:modified xsi:type="dcterms:W3CDTF">2024-06-14T05:27:10Z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